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60" r:id="rId5"/>
    <p:sldId id="271" r:id="rId6"/>
    <p:sldId id="259" r:id="rId7"/>
    <p:sldId id="274" r:id="rId8"/>
    <p:sldId id="275" r:id="rId9"/>
    <p:sldId id="265" r:id="rId10"/>
    <p:sldId id="267" r:id="rId11"/>
    <p:sldId id="283" r:id="rId12"/>
    <p:sldId id="282" r:id="rId13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03-Mar-24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03-Mar-24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03-Mar-24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4-visao-p1/atividades/2-corte_e_criacao/" TargetMode="External"/><Relationship Id="rId2" Type="http://schemas.openxmlformats.org/officeDocument/2006/relationships/hyperlink" Target="https://insper.github.io/robotica-computacional/modulos/04-visao-p1/atividades/1-leitura_e_webca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4-visao-p1/atividades/5-segmentacao_2/" TargetMode="External"/><Relationship Id="rId5" Type="http://schemas.openxmlformats.org/officeDocument/2006/relationships/hyperlink" Target="https://insper.github.io/robotica-computacional/modulos/04-visao-p1/atividades/4-segmentacao_1/" TargetMode="External"/><Relationship Id="rId4" Type="http://schemas.openxmlformats.org/officeDocument/2006/relationships/hyperlink" Target="https://insper.github.io/robotica-computacional/modulos/04-visao-p1/atividades/3-roi_e_nump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76D4EDB-7815-E57F-285B-7AAA69FA2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93A690-29C2-4356-47EC-C3AA05270338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Hue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(Matiz)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cor em si e é frequentemente descrito como um ângulo no círculo cromático.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Saturation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(Saturação)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intensidade ou pureza da cor. Uma saturação de 0% indica uma cor acromática (ou seja, uma escala de cinza), enquanto uma saturação de 100% indica uma cor totalmente saturada, sem adição de branco.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Value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(Valor)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Também conhecido como "</a:t>
            </a:r>
            <a:r>
              <a:rPr lang="pt-BR" b="0" i="0" u="none" strike="noStrike" dirty="0" err="1">
                <a:effectLst/>
                <a:latin typeface="Verdana"/>
                <a:ea typeface="Verdana"/>
              </a:rPr>
              <a:t>brightness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" (brilho), representa a luminosidade da cor. Um valor de 0% indica preto absoluto, enquanto um valor de 100% indica a cor em sua luminosidade máxima.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1" y="1825441"/>
            <a:ext cx="5295899" cy="3978644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88FD-0378-EBD0-6C37-0DA007E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Câmeras </a:t>
            </a:r>
            <a:r>
              <a:rPr lang="pt-BR" b="1" i="0" dirty="0" err="1">
                <a:effectLst/>
              </a:rPr>
              <a:t>Multi</a:t>
            </a:r>
            <a:r>
              <a:rPr lang="pt-BR" b="1" i="0" dirty="0">
                <a:effectLst/>
              </a:rPr>
              <a:t>/</a:t>
            </a:r>
            <a:r>
              <a:rPr lang="pt-BR" b="1" i="0" dirty="0" err="1">
                <a:effectLst/>
              </a:rPr>
              <a:t>Hiperespectrais</a:t>
            </a:r>
            <a:endParaRPr lang="pt-BR" dirty="0"/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ADC10888-9B19-DD7E-2DBB-4CF178655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9EF1094-0841-D105-CD0B-A4A99822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Multi-espectral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múltiplas bandas</a:t>
            </a:r>
            <a:r>
              <a:rPr lang="pt-BR" b="0" i="0" dirty="0">
                <a:effectLst/>
              </a:rPr>
              <a:t> do espectro eletromagnético, mesmo fora do visível.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Hiperespectral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centenas de bandas continuas</a:t>
            </a:r>
            <a:r>
              <a:rPr lang="pt-BR" b="0" i="0" dirty="0">
                <a:effectLst/>
              </a:rPr>
              <a:t> do espectro.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Aplicações: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Agricultura</a:t>
            </a:r>
            <a:r>
              <a:rPr lang="pt-BR" dirty="0"/>
              <a:t>: monitoramento da saúde das plantas.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Sensoriamento remoto</a:t>
            </a:r>
            <a:r>
              <a:rPr lang="pt-BR" dirty="0"/>
              <a:t>: análise da composição mineral da Terra.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Medicina</a:t>
            </a:r>
            <a:r>
              <a:rPr lang="pt-BR" dirty="0"/>
              <a:t>: detecção de doenças através da análise da pele.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r>
              <a:rPr lang="pt-BR" dirty="0"/>
              <a:t>: detecção de materiais específicos.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FABC38-A7F8-77F7-58EA-DED388E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BD511B0-8134-E0E6-4EF7-68F8E1A37EAE}"/>
              </a:ext>
            </a:extLst>
          </p:cNvPr>
          <p:cNvGrpSpPr/>
          <p:nvPr/>
        </p:nvGrpSpPr>
        <p:grpSpPr>
          <a:xfrm>
            <a:off x="6286501" y="2073737"/>
            <a:ext cx="6553571" cy="3612858"/>
            <a:chOff x="6286501" y="2073737"/>
            <a:chExt cx="6553571" cy="3612858"/>
          </a:xfrm>
        </p:grpSpPr>
        <p:pic>
          <p:nvPicPr>
            <p:cNvPr id="1028" name="Picture 4" descr="Hyperspectral vs multispectral cameras: understanding ...">
              <a:extLst>
                <a:ext uri="{FF2B5EF4-FFF2-40B4-BE49-F238E27FC236}">
                  <a16:creationId xmlns:a16="http://schemas.microsoft.com/office/drawing/2014/main" id="{3C48A569-BAD9-9C6F-2038-D4EBE59C0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86501" y="2073737"/>
              <a:ext cx="5295899" cy="3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F70627F-827A-A8AC-0028-C49204DE14F4}"/>
                </a:ext>
              </a:extLst>
            </p:cNvPr>
            <p:cNvSpPr txBox="1"/>
            <p:nvPr/>
          </p:nvSpPr>
          <p:spPr bwMode="auto">
            <a:xfrm>
              <a:off x="6744072" y="542498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/>
                <a:t>https://www.specim.com/technology/hyperspectral-vs-multispectral-cameras/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5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2"/>
              </a:rPr>
              <a:t>Atividade 01 - Leitura de Imagem e Webcam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3"/>
              </a:rPr>
              <a:t>Atividade 02 - Corte e Criação de Imagens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4"/>
              </a:rPr>
              <a:t>Atividade 03 - ROI e </a:t>
            </a:r>
            <a:r>
              <a:rPr lang="pt-BR" b="0" i="0" dirty="0" err="1">
                <a:effectLst/>
                <a:latin typeface="Verdana"/>
                <a:ea typeface="Verdana"/>
                <a:hlinkClick r:id="rId4"/>
              </a:rPr>
              <a:t>NumPy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5"/>
              </a:rPr>
              <a:t>Atividade 04 - Segmentação de Imagens RGB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 dirty="0">
                <a:effectLst/>
                <a:latin typeface="Verdana"/>
                <a:ea typeface="Verdana"/>
                <a:hlinkClick r:id="rId6"/>
              </a:rPr>
              <a:t>Atividade 05 - Segmentação de Imagens HSV</a:t>
            </a:r>
            <a:endParaRPr lang="pt-BR" b="0" i="0" dirty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 dirty="0">
              <a:latin typeface="Verdana"/>
              <a:ea typeface="Verdana"/>
            </a:endParaRPr>
          </a:p>
        </p:txBody>
      </p:sp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Espectro de Ondas Eletromagnéticas</a:t>
            </a:r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16409" y="1744766"/>
            <a:ext cx="7165855" cy="325672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Pigeon on a ground or pavement in a city. Pigeon standing. Dove or pigeon on blurry background. Pigeon concept photo. close up of Domestic pigeon or dove">
            <a:extLst>
              <a:ext uri="{FF2B5EF4-FFF2-40B4-BE49-F238E27FC236}">
                <a16:creationId xmlns:a16="http://schemas.microsoft.com/office/drawing/2014/main" id="{F2A5F1D6-7066-A622-9DD7-FB7CE87E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9" y="1744765"/>
            <a:ext cx="3256725" cy="32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4B1424-1497-5F7D-39A2-1AD147718873}"/>
              </a:ext>
            </a:extLst>
          </p:cNvPr>
          <p:cNvSpPr txBox="1"/>
          <p:nvPr/>
        </p:nvSpPr>
        <p:spPr>
          <a:xfrm>
            <a:off x="2739196" y="5445224"/>
            <a:ext cx="252028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Camarão Mantis - 16 receptores sensíveis a diferentes comprimentos de onda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B5C39A8-BEC3-494D-8CE3-8D45E01BBE0D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3999336" y="5001491"/>
            <a:ext cx="1" cy="44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9F284B-EF4F-27B7-78F5-5BB88342B7D3}"/>
              </a:ext>
            </a:extLst>
          </p:cNvPr>
          <p:cNvSpPr txBox="1"/>
          <p:nvPr/>
        </p:nvSpPr>
        <p:spPr bwMode="auto">
          <a:xfrm>
            <a:off x="8737600" y="5548095"/>
            <a:ext cx="17956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4 (Incluindo UV)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9CE7482-DBA7-8513-22DA-31F06B85C93C}"/>
              </a:ext>
            </a:extLst>
          </p:cNvPr>
          <p:cNvCxnSpPr>
            <a:stCxn id="9" idx="0"/>
            <a:endCxn id="1026" idx="2"/>
          </p:cNvCxnSpPr>
          <p:nvPr/>
        </p:nvCxnSpPr>
        <p:spPr>
          <a:xfrm flipV="1">
            <a:off x="9635421" y="5001490"/>
            <a:ext cx="3241" cy="5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9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253</TotalTime>
  <Words>339</Words>
  <Application>Microsoft Office PowerPoint</Application>
  <DocSecurity>0</DocSecurity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Espectro de Ondas Eletromagnéticas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Câmeras Multi/Hiperespectrais</vt:lpstr>
      <vt:lpstr>Atividades Modulo 1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48</cp:revision>
  <dcterms:created xsi:type="dcterms:W3CDTF">2016-04-26T11:53:07Z</dcterms:created>
  <dcterms:modified xsi:type="dcterms:W3CDTF">2024-03-03T18:31:17Z</dcterms:modified>
  <cp:category/>
  <dc:identifier/>
  <cp:contentStatus/>
  <dc:language/>
  <cp:version/>
</cp:coreProperties>
</file>